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57" r:id="rId4"/>
    <p:sldId id="267" r:id="rId5"/>
    <p:sldId id="261" r:id="rId6"/>
    <p:sldId id="262" r:id="rId7"/>
    <p:sldId id="263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CF2F"/>
    <a:srgbClr val="90B5EE"/>
    <a:srgbClr val="FF3903"/>
    <a:srgbClr val="D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24"/>
  </p:normalViewPr>
  <p:slideViewPr>
    <p:cSldViewPr snapToGrid="0" snapToObjects="1">
      <p:cViewPr varScale="1">
        <p:scale>
          <a:sx n="70" d="100"/>
          <a:sy n="70" d="100"/>
        </p:scale>
        <p:origin x="15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2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60CCE2-7C8A-0C45-AB78-0AA9A1EFC1A8}" type="datetimeFigureOut">
              <a:rPr lang="en-US" smtClean="0"/>
              <a:pPr/>
              <a:t>2/20/2018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5814DDE-6A0B-DB49-B833-F4116535CCC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Un mystère étrange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785"/>
          </a:xfrm>
        </p:spPr>
        <p:txBody>
          <a:bodyPr/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Une f</a:t>
            </a: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ête</a:t>
            </a:r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74361"/>
            <a:ext cx="8042276" cy="49692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fr-FR" sz="3200" kern="1100" dirty="0">
                <a:solidFill>
                  <a:srgbClr val="002060"/>
                </a:solidFill>
              </a:rPr>
              <a:t>Vous, vos amis, et votre colocataire vous avez reçu une invitation </a:t>
            </a:r>
            <a:r>
              <a:rPr lang="en-US" sz="3200" kern="1100" dirty="0" err="1">
                <a:solidFill>
                  <a:srgbClr val="002060"/>
                </a:solidFill>
              </a:rPr>
              <a:t>étrange</a:t>
            </a:r>
            <a:r>
              <a:rPr lang="en-US" sz="3200" kern="1100" dirty="0">
                <a:solidFill>
                  <a:srgbClr val="002060"/>
                </a:solidFill>
              </a:rPr>
              <a:t> </a:t>
            </a:r>
            <a:r>
              <a:rPr lang="fr-FR" sz="3200" kern="1100" dirty="0">
                <a:solidFill>
                  <a:srgbClr val="002060"/>
                </a:solidFill>
              </a:rPr>
              <a:t>pour une fête dans le nouveau bar/discothèque d’Ithaca, </a:t>
            </a:r>
            <a:r>
              <a:rPr lang="fr-FR" sz="3200" kern="1100" dirty="0" err="1">
                <a:solidFill>
                  <a:srgbClr val="002060"/>
                </a:solidFill>
              </a:rPr>
              <a:t>Ollivander’s</a:t>
            </a:r>
            <a:r>
              <a:rPr lang="fr-FR" sz="3200" kern="1100" dirty="0">
                <a:solidFill>
                  <a:srgbClr val="002060"/>
                </a:solidFill>
              </a:rPr>
              <a:t>. </a:t>
            </a:r>
          </a:p>
          <a:p>
            <a:pPr algn="ctr">
              <a:spcBef>
                <a:spcPts val="0"/>
              </a:spcBef>
            </a:pPr>
            <a:endParaRPr lang="fr-FR" sz="3200" kern="110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200" kern="1100" dirty="0">
                <a:solidFill>
                  <a:srgbClr val="002060"/>
                </a:solidFill>
              </a:rPr>
              <a:t>Mais attention! Avant de partir il faut faire vos devoirs de français! Vous avez un verbe à conjuguer à l’imparfait et au passé composé: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sz="3200" kern="1100" dirty="0">
                <a:solidFill>
                  <a:srgbClr val="002060"/>
                </a:solidFill>
              </a:rPr>
              <a:t>Frapper, se </a:t>
            </a:r>
            <a:r>
              <a:rPr lang="fr-FR" sz="3200" kern="1100" dirty="0" err="1">
                <a:solidFill>
                  <a:srgbClr val="002060"/>
                </a:solidFill>
              </a:rPr>
              <a:t>reconna</a:t>
            </a:r>
            <a:r>
              <a:rPr lang="en-US" sz="3200" kern="1100" dirty="0" err="1">
                <a:solidFill>
                  <a:srgbClr val="002060"/>
                </a:solidFill>
              </a:rPr>
              <a:t>ître</a:t>
            </a:r>
            <a:r>
              <a:rPr lang="en-US" sz="3200" kern="1100" dirty="0">
                <a:solidFill>
                  <a:srgbClr val="002060"/>
                </a:solidFill>
              </a:rPr>
              <a:t>, </a:t>
            </a:r>
            <a:r>
              <a:rPr lang="en-US" sz="3200" kern="1100" dirty="0" err="1">
                <a:solidFill>
                  <a:srgbClr val="002060"/>
                </a:solidFill>
              </a:rPr>
              <a:t>connaître</a:t>
            </a:r>
            <a:r>
              <a:rPr lang="en-US" sz="3200" kern="1100" dirty="0">
                <a:solidFill>
                  <a:srgbClr val="002060"/>
                </a:solidFill>
              </a:rPr>
              <a:t>, savoir, </a:t>
            </a:r>
            <a:r>
              <a:rPr lang="en-US" sz="3200" kern="1100" dirty="0" err="1">
                <a:solidFill>
                  <a:srgbClr val="002060"/>
                </a:solidFill>
              </a:rPr>
              <a:t>remercier</a:t>
            </a:r>
            <a:r>
              <a:rPr lang="en-US" sz="3200" kern="1100" dirty="0">
                <a:solidFill>
                  <a:srgbClr val="002060"/>
                </a:solidFill>
              </a:rPr>
              <a:t>, batter, </a:t>
            </a:r>
            <a:r>
              <a:rPr lang="en-US" sz="3200" kern="1100" dirty="0" err="1">
                <a:solidFill>
                  <a:srgbClr val="002060"/>
                </a:solidFill>
              </a:rPr>
              <a:t>être</a:t>
            </a:r>
            <a:r>
              <a:rPr lang="en-US" sz="3200" kern="1100" dirty="0">
                <a:solidFill>
                  <a:srgbClr val="002060"/>
                </a:solidFill>
              </a:rPr>
              <a:t> </a:t>
            </a:r>
            <a:r>
              <a:rPr lang="en-US" sz="3200" kern="1100" dirty="0" err="1">
                <a:solidFill>
                  <a:srgbClr val="002060"/>
                </a:solidFill>
              </a:rPr>
              <a:t>ou</a:t>
            </a:r>
            <a:r>
              <a:rPr lang="en-US" sz="3200" kern="1100" dirty="0">
                <a:solidFill>
                  <a:srgbClr val="002060"/>
                </a:solidFill>
              </a:rPr>
              <a:t> </a:t>
            </a:r>
            <a:r>
              <a:rPr lang="en-US" sz="3200" kern="1100" dirty="0" err="1">
                <a:solidFill>
                  <a:srgbClr val="002060"/>
                </a:solidFill>
              </a:rPr>
              <a:t>avoir</a:t>
            </a:r>
            <a:r>
              <a:rPr lang="en-US" sz="3200" kern="1100" dirty="0">
                <a:solidFill>
                  <a:srgbClr val="002060"/>
                </a:solidFill>
              </a:rPr>
              <a:t>.</a:t>
            </a:r>
            <a:endParaRPr lang="fr-FR" sz="3200" kern="1100" dirty="0">
              <a:solidFill>
                <a:srgbClr val="002060"/>
              </a:solidFill>
            </a:endParaRPr>
          </a:p>
          <a:p>
            <a:pPr algn="ctr">
              <a:spcBef>
                <a:spcPts val="0"/>
              </a:spcBef>
              <a:buNone/>
            </a:pPr>
            <a:endParaRPr lang="fr-FR" sz="3200" kern="1100" dirty="0"/>
          </a:p>
        </p:txBody>
      </p:sp>
    </p:spTree>
    <p:extLst>
      <p:ext uri="{BB962C8B-B14F-4D97-AF65-F5344CB8AC3E}">
        <p14:creationId xmlns:p14="http://schemas.microsoft.com/office/powerpoint/2010/main" val="966483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Scroll 5"/>
          <p:cNvSpPr/>
          <p:nvPr/>
        </p:nvSpPr>
        <p:spPr>
          <a:xfrm flipH="1">
            <a:off x="509665" y="309639"/>
            <a:ext cx="8199619" cy="5718645"/>
          </a:xfrm>
          <a:prstGeom prst="verticalScroll">
            <a:avLst/>
          </a:prstGeom>
          <a:solidFill>
            <a:srgbClr val="DECF2F">
              <a:alpha val="72157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Pour vous remercier de votre </a:t>
            </a:r>
            <a:r>
              <a:rPr lang="fr-FR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amiti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é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, Liliane et Jacques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Potier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vous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invitent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à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la première soirée du nouveau bar le plus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intéressant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d’Ithaca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, et la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meilleure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discothèque de la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ville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,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Ollivander’s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36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en-US" sz="36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Vendredi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13, 20h30</a:t>
            </a:r>
            <a:endParaRPr lang="fr-FR" sz="36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785"/>
          </a:xfrm>
        </p:spPr>
        <p:txBody>
          <a:bodyPr/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Une f</a:t>
            </a: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ête</a:t>
            </a:r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548327"/>
            <a:ext cx="8042276" cy="339527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sz="3200" kern="1100" dirty="0">
                <a:solidFill>
                  <a:srgbClr val="002060"/>
                </a:solidFill>
              </a:rPr>
              <a:t>Mais qui sont Liliane et Jacques Potier?</a:t>
            </a:r>
          </a:p>
          <a:p>
            <a:pPr marL="0" indent="0" algn="ctr">
              <a:spcBef>
                <a:spcPts val="0"/>
              </a:spcBef>
              <a:buNone/>
            </a:pPr>
            <a:endParaRPr lang="fr-FR" sz="3200" kern="110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200" kern="1100" dirty="0">
                <a:solidFill>
                  <a:srgbClr val="002060"/>
                </a:solidFill>
              </a:rPr>
              <a:t>Aucune idée, mais votre colocataire veut quand même aller à la fête.</a:t>
            </a:r>
          </a:p>
          <a:p>
            <a:pPr marL="0" indent="0" algn="ctr">
              <a:spcBef>
                <a:spcPts val="0"/>
              </a:spcBef>
              <a:buNone/>
            </a:pPr>
            <a:endParaRPr lang="fr-FR" sz="3200" kern="110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200" kern="1100" dirty="0">
                <a:solidFill>
                  <a:srgbClr val="002060"/>
                </a:solidFill>
              </a:rPr>
              <a:t>Alors allons </a:t>
            </a:r>
            <a:r>
              <a:rPr lang="en-US" sz="3200" kern="1100" dirty="0" err="1">
                <a:solidFill>
                  <a:srgbClr val="002060"/>
                </a:solidFill>
              </a:rPr>
              <a:t>à</a:t>
            </a:r>
            <a:r>
              <a:rPr lang="en-US" sz="3200" kern="1100" dirty="0">
                <a:solidFill>
                  <a:srgbClr val="002060"/>
                </a:solidFill>
              </a:rPr>
              <a:t> </a:t>
            </a:r>
            <a:r>
              <a:rPr lang="en-US" sz="3200" kern="1100" dirty="0" err="1">
                <a:solidFill>
                  <a:srgbClr val="002060"/>
                </a:solidFill>
              </a:rPr>
              <a:t>Ollivander’s</a:t>
            </a:r>
            <a:r>
              <a:rPr lang="en-US" sz="3200" kern="1100" dirty="0">
                <a:solidFill>
                  <a:srgbClr val="002060"/>
                </a:solidFill>
              </a:rPr>
              <a:t>!</a:t>
            </a:r>
            <a:endParaRPr lang="fr-FR" sz="3200" kern="1100" dirty="0">
              <a:solidFill>
                <a:srgbClr val="002060"/>
              </a:solidFill>
            </a:endParaRPr>
          </a:p>
          <a:p>
            <a:pPr algn="ctr">
              <a:spcBef>
                <a:spcPts val="0"/>
              </a:spcBef>
              <a:buNone/>
            </a:pPr>
            <a:endParaRPr lang="fr-FR" sz="3200" kern="1100" dirty="0"/>
          </a:p>
        </p:txBody>
      </p:sp>
    </p:spTree>
    <p:extLst>
      <p:ext uri="{BB962C8B-B14F-4D97-AF65-F5344CB8AC3E}">
        <p14:creationId xmlns:p14="http://schemas.microsoft.com/office/powerpoint/2010/main" val="765841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Mais deux heures </a:t>
            </a:r>
            <a:r>
              <a:rPr lang="fr-FR" sz="3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apr</a:t>
            </a:r>
            <a:r>
              <a:rPr lang="en-US" sz="3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ès</a:t>
            </a:r>
            <a:r>
              <a:rPr lang="en-US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le début de la fête, le noir, un grand bruit de revolver, et </a:t>
            </a:r>
            <a:r>
              <a:rPr lang="en-US" sz="3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puis</a:t>
            </a:r>
            <a:r>
              <a:rPr lang="en-US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…Liliane et Jacques </a:t>
            </a:r>
            <a:r>
              <a:rPr lang="en-US" sz="3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ont</a:t>
            </a:r>
            <a:r>
              <a:rPr lang="en-US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0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disparu</a:t>
            </a:r>
            <a:r>
              <a:rPr lang="en-US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fr-FR" sz="3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murder_scen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9526" r="-19526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fr-F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 la fête, il s’est passé quelque chose…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lendemain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vous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racontez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à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vos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amis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:</a:t>
            </a:r>
            <a:endParaRPr lang="fr-FR" sz="32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  <a:alpha val="38000"/>
            </a:schemeClr>
          </a:solidFill>
        </p:spPr>
        <p:txBody>
          <a:bodyPr>
            <a:normAutofit fontScale="92500"/>
          </a:bodyPr>
          <a:lstStyle/>
          <a:p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La fête (commencer)+heure, je suis </a:t>
            </a:r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arriv</a:t>
            </a:r>
            <a:r>
              <a:rPr lang="en-US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é</a:t>
            </a:r>
            <a:r>
              <a:rPr lang="en-US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(e) </a:t>
            </a:r>
            <a:r>
              <a:rPr lang="en-US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à</a:t>
            </a:r>
            <a:r>
              <a:rPr lang="en-US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…</a:t>
            </a:r>
            <a:r>
              <a:rPr lang="en-US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heures</a:t>
            </a:r>
            <a:endParaRPr lang="fr-FR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Tout (se passer) bien/mal</a:t>
            </a:r>
          </a:p>
          <a:p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Tout le </a:t>
            </a:r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monde+imparfait</a:t>
            </a:r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/ Tout le </a:t>
            </a:r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monde+passé</a:t>
            </a:r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composé</a:t>
            </a:r>
          </a:p>
          <a:p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Quand+Passé</a:t>
            </a:r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composé ou imparfait</a:t>
            </a:r>
          </a:p>
          <a:p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Un adverbe: personne, rien, aucun</a:t>
            </a:r>
          </a:p>
          <a:p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Quelque </a:t>
            </a:r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chose+passé</a:t>
            </a:r>
            <a:r>
              <a:rPr lang="fr-FR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composé</a:t>
            </a:r>
          </a:p>
          <a:p>
            <a:r>
              <a:rPr lang="fr-FR" dirty="0" err="1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Superlatif+comparatif</a:t>
            </a:r>
            <a:r>
              <a:rPr lang="fr-FR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endParaRPr lang="fr-FR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Liliane et Jacques sont morts! Mais qui n’a pas d’alibi?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spcAft>
                <a:spcPts val="5400"/>
              </a:spcAft>
            </a:pPr>
            <a:r>
              <a:rPr lang="fr-FR" sz="3500" dirty="0">
                <a:solidFill>
                  <a:srgbClr val="002060"/>
                </a:solidFill>
              </a:rPr>
              <a:t>Posez des questions à vos camarades pour </a:t>
            </a:r>
            <a:r>
              <a:rPr lang="fr-FR" sz="3500" dirty="0" err="1">
                <a:solidFill>
                  <a:srgbClr val="002060"/>
                </a:solidFill>
              </a:rPr>
              <a:t>conna</a:t>
            </a:r>
            <a:r>
              <a:rPr lang="en-US" sz="3500" dirty="0" err="1">
                <a:solidFill>
                  <a:srgbClr val="002060"/>
                </a:solidFill>
              </a:rPr>
              <a:t>ître</a:t>
            </a:r>
            <a:r>
              <a:rPr lang="en-US" sz="3500" dirty="0">
                <a:solidFill>
                  <a:srgbClr val="002060"/>
                </a:solidFill>
              </a:rPr>
              <a:t> </a:t>
            </a:r>
            <a:r>
              <a:rPr lang="en-US" sz="3500" dirty="0" err="1">
                <a:solidFill>
                  <a:srgbClr val="002060"/>
                </a:solidFill>
              </a:rPr>
              <a:t>leur</a:t>
            </a:r>
            <a:r>
              <a:rPr lang="en-US" sz="3500" dirty="0">
                <a:solidFill>
                  <a:srgbClr val="002060"/>
                </a:solidFill>
              </a:rPr>
              <a:t> histoire.</a:t>
            </a:r>
          </a:p>
          <a:p>
            <a:pPr algn="just">
              <a:spcAft>
                <a:spcPts val="5400"/>
              </a:spcAft>
            </a:pPr>
            <a:r>
              <a:rPr lang="en-US" sz="3500" dirty="0">
                <a:solidFill>
                  <a:srgbClr val="002060"/>
                </a:solidFill>
              </a:rPr>
              <a:t>A </a:t>
            </a:r>
            <a:r>
              <a:rPr lang="en-US" sz="3500" dirty="0" err="1">
                <a:solidFill>
                  <a:srgbClr val="002060"/>
                </a:solidFill>
              </a:rPr>
              <a:t>votre</a:t>
            </a:r>
            <a:r>
              <a:rPr lang="en-US" sz="3500" dirty="0">
                <a:solidFill>
                  <a:srgbClr val="002060"/>
                </a:solidFill>
              </a:rPr>
              <a:t> </a:t>
            </a:r>
            <a:r>
              <a:rPr lang="en-US" sz="3500" dirty="0" err="1">
                <a:solidFill>
                  <a:srgbClr val="002060"/>
                </a:solidFill>
              </a:rPr>
              <a:t>avis</a:t>
            </a:r>
            <a:r>
              <a:rPr lang="en-US" sz="3500" dirty="0">
                <a:solidFill>
                  <a:srgbClr val="002060"/>
                </a:solidFill>
              </a:rPr>
              <a:t>, qui a </a:t>
            </a:r>
            <a:r>
              <a:rPr lang="en-US" sz="3500" dirty="0" err="1">
                <a:solidFill>
                  <a:srgbClr val="002060"/>
                </a:solidFill>
              </a:rPr>
              <a:t>tué</a:t>
            </a:r>
            <a:r>
              <a:rPr lang="en-US" sz="3500" dirty="0">
                <a:solidFill>
                  <a:srgbClr val="002060"/>
                </a:solidFill>
              </a:rPr>
              <a:t> Liliane et Jacques???? </a:t>
            </a:r>
          </a:p>
          <a:p>
            <a:pPr algn="just">
              <a:spcAft>
                <a:spcPts val="5400"/>
              </a:spcAft>
            </a:pPr>
            <a:endParaRPr lang="fr-FR" sz="3500" dirty="0"/>
          </a:p>
          <a:p>
            <a:pPr algn="just"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16490"/>
          </a:xfrm>
        </p:spPr>
        <p:txBody>
          <a:bodyPr/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 </a:t>
            </a: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mauvais</a:t>
            </a: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journaliste</a:t>
            </a: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de Cornell!</a:t>
            </a:r>
            <a:endParaRPr lang="fr-FR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424065"/>
            <a:ext cx="8042276" cy="451953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fr-FR" sz="3600" dirty="0">
                <a:solidFill>
                  <a:srgbClr val="002060"/>
                </a:solidFill>
              </a:rPr>
              <a:t>le lendemain de la fête, le journal de Cornell écrit un article sur la fête qui a mal terminé. Mais le journaliste croit que vous </a:t>
            </a:r>
            <a:r>
              <a:rPr lang="fr-FR" sz="3600" dirty="0" err="1">
                <a:solidFill>
                  <a:srgbClr val="002060"/>
                </a:solidFill>
              </a:rPr>
              <a:t>êtez</a:t>
            </a:r>
            <a:r>
              <a:rPr lang="fr-FR" sz="3600" dirty="0">
                <a:solidFill>
                  <a:srgbClr val="002060"/>
                </a:solidFill>
              </a:rPr>
              <a:t> coupable parce que vous êtes le seul/la seule à connaître Liliane et Jacques ! Catastrophe ! Utilisez la n</a:t>
            </a:r>
            <a:r>
              <a:rPr lang="en-US" sz="3600" dirty="0" err="1">
                <a:solidFill>
                  <a:srgbClr val="002060"/>
                </a:solidFill>
              </a:rPr>
              <a:t>égation</a:t>
            </a:r>
            <a:r>
              <a:rPr lang="en-US" sz="3600" dirty="0">
                <a:solidFill>
                  <a:srgbClr val="002060"/>
                </a:solidFill>
              </a:rPr>
              <a:t> pour </a:t>
            </a:r>
            <a:r>
              <a:rPr lang="en-US" sz="3600" dirty="0" err="1">
                <a:solidFill>
                  <a:srgbClr val="002060"/>
                </a:solidFill>
              </a:rPr>
              <a:t>répondre</a:t>
            </a:r>
            <a:r>
              <a:rPr lang="en-US" sz="3600" dirty="0">
                <a:solidFill>
                  <a:srgbClr val="002060"/>
                </a:solidFill>
              </a:rPr>
              <a:t> à </a:t>
            </a:r>
            <a:r>
              <a:rPr lang="en-US" sz="3600" dirty="0" err="1">
                <a:solidFill>
                  <a:srgbClr val="002060"/>
                </a:solidFill>
              </a:rPr>
              <a:t>ses</a:t>
            </a:r>
            <a:r>
              <a:rPr lang="en-US" sz="3600" dirty="0">
                <a:solidFill>
                  <a:srgbClr val="002060"/>
                </a:solidFill>
              </a:rPr>
              <a:t> questions au passé. </a:t>
            </a:r>
            <a:r>
              <a:rPr lang="fr-FR" sz="3600" dirty="0">
                <a:solidFill>
                  <a:srgbClr val="002060"/>
                </a:solidFill>
              </a:rPr>
              <a:t> </a:t>
            </a:r>
            <a:endParaRPr lang="fr-FR" sz="3600" kern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41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548</TotalTime>
  <Words>318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Rockwell</vt:lpstr>
      <vt:lpstr>Wingdings 2</vt:lpstr>
      <vt:lpstr>Breeze</vt:lpstr>
      <vt:lpstr>Un mystère étrange</vt:lpstr>
      <vt:lpstr>Une fête?</vt:lpstr>
      <vt:lpstr>PowerPoint Presentation</vt:lpstr>
      <vt:lpstr>Une fête?</vt:lpstr>
      <vt:lpstr>Mais deux heures après le début de la fête, le noir, un grand bruit de revolver, et puis…Liliane et Jacques ont disparu!</vt:lpstr>
      <vt:lpstr>A la fête, il s’est passé quelque chose…Le lendemain vous racontez à vos amis:</vt:lpstr>
      <vt:lpstr>Liliane et Jacques sont morts! Mais qui n’a pas d’alibi?</vt:lpstr>
      <vt:lpstr>Le mauvais journaliste de Cornell!</vt:lpstr>
    </vt:vector>
  </TitlesOfParts>
  <Company>Syracuse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Unité 5</dc:title>
  <dc:creator>Anne-Caroline Sieffert</dc:creator>
  <cp:lastModifiedBy>Flavien T. Glidja</cp:lastModifiedBy>
  <cp:revision>21</cp:revision>
  <dcterms:created xsi:type="dcterms:W3CDTF">2011-10-28T14:26:20Z</dcterms:created>
  <dcterms:modified xsi:type="dcterms:W3CDTF">2018-02-20T13:19:43Z</dcterms:modified>
</cp:coreProperties>
</file>